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Canva Sans 1" charset="1" panose="020B0503030501040103"/>
      <p:regular r:id="rId12"/>
    </p:embeddedFont>
    <p:embeddedFont>
      <p:font typeface="Canva Sans 1 Bold" charset="1" panose="020B0803030501040103"/>
      <p:regular r:id="rId13"/>
    </p:embeddedFont>
    <p:embeddedFont>
      <p:font typeface="Canva Sans 1 Italics" charset="1" panose="020B0503030501040103"/>
      <p:regular r:id="rId14"/>
    </p:embeddedFont>
    <p:embeddedFont>
      <p:font typeface="Canva Sans 1 Bold Italics" charset="1" panose="020B0803030501040103"/>
      <p:regular r:id="rId15"/>
    </p:embeddedFont>
    <p:embeddedFont>
      <p:font typeface="Canva Sans 2" charset="1" panose="020B0503030501040103"/>
      <p:regular r:id="rId16"/>
    </p:embeddedFont>
    <p:embeddedFont>
      <p:font typeface="Canva Sans 2 Bold" charset="1" panose="020B0803030501040103"/>
      <p:regular r:id="rId17"/>
    </p:embeddedFont>
    <p:embeddedFont>
      <p:font typeface="Canva Sans 2 Italics" charset="1" panose="020B0503030501040103"/>
      <p:regular r:id="rId18"/>
    </p:embeddedFont>
    <p:embeddedFont>
      <p:font typeface="Canva Sans 2 Bold Italics" charset="1" panose="020B0803030501040103"/>
      <p:regular r:id="rId19"/>
    </p:embeddedFont>
    <p:embeddedFont>
      <p:font typeface="Canva Sans 2 Medium" charset="1" panose="020B0603030501040103"/>
      <p:regular r:id="rId20"/>
    </p:embeddedFont>
    <p:embeddedFont>
      <p:font typeface="Canva Sans 2 Medium Italics" charset="1" panose="020B06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VAFzorPNH8k.mp4" Type="http://schemas.openxmlformats.org/officeDocument/2006/relationships/video"/><Relationship Id="rId4" Target="../media/VAFzorPNH8k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FzmjQzXbg.mp4" Type="http://schemas.openxmlformats.org/officeDocument/2006/relationships/video"/><Relationship Id="rId4" Target="../media/VAFzmjQzXbg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zm5RrC6s.mp4" Type="http://schemas.openxmlformats.org/officeDocument/2006/relationships/video"/><Relationship Id="rId4" Target="../media/VAFzm5RrC6s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7100" y="3086100"/>
            <a:ext cx="7200900" cy="7200900"/>
          </a:xfrm>
          <a:custGeom>
            <a:avLst/>
            <a:gdLst/>
            <a:ahLst/>
            <a:cxnLst/>
            <a:rect r="r" b="b" t="t" l="l"/>
            <a:pathLst>
              <a:path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10563" y="1028700"/>
            <a:ext cx="1276987" cy="1276987"/>
          </a:xfrm>
          <a:custGeom>
            <a:avLst/>
            <a:gdLst/>
            <a:ahLst/>
            <a:cxnLst/>
            <a:rect r="r" b="b" t="t" l="l"/>
            <a:pathLst>
              <a:path h="1276987" w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682761">
            <a:off x="-1383321" y="-18594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51705" y="4341252"/>
            <a:ext cx="5271689" cy="4917048"/>
          </a:xfrm>
          <a:custGeom>
            <a:avLst/>
            <a:gdLst/>
            <a:ahLst/>
            <a:cxnLst/>
            <a:rect r="r" b="b" t="t" l="l"/>
            <a:pathLst>
              <a:path h="4917048" w="5271689">
                <a:moveTo>
                  <a:pt x="0" y="0"/>
                </a:moveTo>
                <a:lnTo>
                  <a:pt x="5271690" y="0"/>
                </a:lnTo>
                <a:lnTo>
                  <a:pt x="5271690" y="4917048"/>
                </a:lnTo>
                <a:lnTo>
                  <a:pt x="0" y="4917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5228" y="5343525"/>
            <a:ext cx="461572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6"/>
              </a:lnSpc>
            </a:pPr>
            <a:r>
              <a:rPr lang="en-US" sz="4230" spc="287">
                <a:solidFill>
                  <a:srgbClr val="F35000"/>
                </a:solidFill>
                <a:latin typeface="Codec Pro ExtraBold"/>
              </a:rPr>
              <a:t>Group-12, 2023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60725"/>
            <a:ext cx="9564505" cy="198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32"/>
              </a:lnSpc>
            </a:pPr>
            <a:r>
              <a:rPr lang="en-US" sz="11860" spc="806">
                <a:solidFill>
                  <a:srgbClr val="000000"/>
                </a:solidFill>
                <a:latin typeface="Codec Pro ExtraBold"/>
              </a:rPr>
              <a:t>Stock Pulse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7707251"/>
            <a:ext cx="934283" cy="1815744"/>
          </a:xfrm>
          <a:custGeom>
            <a:avLst/>
            <a:gdLst/>
            <a:ahLst/>
            <a:cxnLst/>
            <a:rect r="r" b="b" t="t" l="l"/>
            <a:pathLst>
              <a:path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5"/>
                </a:lnTo>
                <a:lnTo>
                  <a:pt x="0" y="18157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95228" y="6296025"/>
            <a:ext cx="3980578" cy="2569187"/>
            <a:chOff x="0" y="0"/>
            <a:chExt cx="793687" cy="512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3688" cy="512270"/>
            </a:xfrm>
            <a:custGeom>
              <a:avLst/>
              <a:gdLst/>
              <a:ahLst/>
              <a:cxnLst/>
              <a:rect r="r" b="b" t="t" l="l"/>
              <a:pathLst>
                <a:path h="512270" w="793688">
                  <a:moveTo>
                    <a:pt x="48623" y="0"/>
                  </a:moveTo>
                  <a:lnTo>
                    <a:pt x="745064" y="0"/>
                  </a:lnTo>
                  <a:cubicBezTo>
                    <a:pt x="757960" y="0"/>
                    <a:pt x="770328" y="5123"/>
                    <a:pt x="779446" y="14241"/>
                  </a:cubicBezTo>
                  <a:cubicBezTo>
                    <a:pt x="788565" y="23360"/>
                    <a:pt x="793688" y="35727"/>
                    <a:pt x="793688" y="48623"/>
                  </a:cubicBezTo>
                  <a:lnTo>
                    <a:pt x="793688" y="463647"/>
                  </a:lnTo>
                  <a:cubicBezTo>
                    <a:pt x="793688" y="476543"/>
                    <a:pt x="788565" y="488910"/>
                    <a:pt x="779446" y="498029"/>
                  </a:cubicBezTo>
                  <a:cubicBezTo>
                    <a:pt x="770328" y="507147"/>
                    <a:pt x="757960" y="512270"/>
                    <a:pt x="745064" y="512270"/>
                  </a:cubicBezTo>
                  <a:lnTo>
                    <a:pt x="48623" y="512270"/>
                  </a:lnTo>
                  <a:cubicBezTo>
                    <a:pt x="35727" y="512270"/>
                    <a:pt x="23360" y="507147"/>
                    <a:pt x="14241" y="498029"/>
                  </a:cubicBezTo>
                  <a:cubicBezTo>
                    <a:pt x="5123" y="488910"/>
                    <a:pt x="0" y="476543"/>
                    <a:pt x="0" y="463647"/>
                  </a:cubicBezTo>
                  <a:lnTo>
                    <a:pt x="0" y="48623"/>
                  </a:lnTo>
                  <a:cubicBezTo>
                    <a:pt x="0" y="35727"/>
                    <a:pt x="5123" y="23360"/>
                    <a:pt x="14241" y="14241"/>
                  </a:cubicBezTo>
                  <a:cubicBezTo>
                    <a:pt x="23360" y="5123"/>
                    <a:pt x="35727" y="0"/>
                    <a:pt x="48623" y="0"/>
                  </a:cubicBezTo>
                  <a:close/>
                </a:path>
              </a:pathLst>
            </a:custGeom>
            <a:solidFill>
              <a:srgbClr val="F3722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793687" cy="569420"/>
            </a:xfrm>
            <a:prstGeom prst="rect">
              <a:avLst/>
            </a:prstGeom>
          </p:spPr>
          <p:txBody>
            <a:bodyPr anchor="ctr" rtlCol="false" tIns="67102" lIns="67102" bIns="67102" rIns="67102"/>
            <a:lstStyle/>
            <a:p>
              <a:pPr marL="585181" indent="-292590" lvl="1">
                <a:lnSpc>
                  <a:spcPts val="3740"/>
                </a:lnSpc>
                <a:buFont typeface="Arial"/>
                <a:buChar char="•"/>
              </a:pPr>
              <a:r>
                <a:rPr lang="en-US" sz="2710" spc="252">
                  <a:solidFill>
                    <a:srgbClr val="FAFEFF"/>
                  </a:solidFill>
                  <a:latin typeface="Canva Sans 1 Bold"/>
                </a:rPr>
                <a:t>Dhruv Aggarval</a:t>
              </a:r>
            </a:p>
            <a:p>
              <a:pPr marL="585181" indent="-292590" lvl="1">
                <a:lnSpc>
                  <a:spcPts val="3740"/>
                </a:lnSpc>
                <a:buFont typeface="Arial"/>
                <a:buChar char="•"/>
              </a:pPr>
              <a:r>
                <a:rPr lang="en-US" sz="2710" spc="252">
                  <a:solidFill>
                    <a:srgbClr val="FAFEFF"/>
                  </a:solidFill>
                  <a:latin typeface="Canva Sans 1 Bold"/>
                </a:rPr>
                <a:t>Rayyan Khan</a:t>
              </a:r>
            </a:p>
            <a:p>
              <a:pPr marL="585181" indent="-292590" lvl="1">
                <a:lnSpc>
                  <a:spcPts val="3740"/>
                </a:lnSpc>
                <a:buFont typeface="Arial"/>
                <a:buChar char="•"/>
              </a:pPr>
              <a:r>
                <a:rPr lang="en-US" sz="2710" spc="252">
                  <a:solidFill>
                    <a:srgbClr val="FAFEFF"/>
                  </a:solidFill>
                  <a:latin typeface="Canva Sans 1 Bold"/>
                </a:rPr>
                <a:t>Mukesh Kumar</a:t>
              </a:r>
            </a:p>
            <a:p>
              <a:pPr marL="585181" indent="-292590" lvl="1">
                <a:lnSpc>
                  <a:spcPts val="3740"/>
                </a:lnSpc>
                <a:buFont typeface="Arial"/>
                <a:buChar char="•"/>
              </a:pPr>
              <a:r>
                <a:rPr lang="en-US" sz="2710" spc="252">
                  <a:solidFill>
                    <a:srgbClr val="FAFEFF"/>
                  </a:solidFill>
                  <a:latin typeface="Canva Sans 1 Bold"/>
                </a:rPr>
                <a:t>Rohit Karwa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5228" y="9122387"/>
            <a:ext cx="7181012" cy="1049927"/>
            <a:chOff x="0" y="0"/>
            <a:chExt cx="1431822" cy="2093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31822" cy="209345"/>
            </a:xfrm>
            <a:custGeom>
              <a:avLst/>
              <a:gdLst/>
              <a:ahLst/>
              <a:cxnLst/>
              <a:rect r="r" b="b" t="t" l="l"/>
              <a:pathLst>
                <a:path h="209345" w="1431822">
                  <a:moveTo>
                    <a:pt x="26953" y="0"/>
                  </a:moveTo>
                  <a:lnTo>
                    <a:pt x="1404869" y="0"/>
                  </a:lnTo>
                  <a:cubicBezTo>
                    <a:pt x="1419755" y="0"/>
                    <a:pt x="1431822" y="12067"/>
                    <a:pt x="1431822" y="26953"/>
                  </a:cubicBezTo>
                  <a:lnTo>
                    <a:pt x="1431822" y="182392"/>
                  </a:lnTo>
                  <a:cubicBezTo>
                    <a:pt x="1431822" y="197278"/>
                    <a:pt x="1419755" y="209345"/>
                    <a:pt x="1404869" y="209345"/>
                  </a:cubicBezTo>
                  <a:lnTo>
                    <a:pt x="26953" y="209345"/>
                  </a:lnTo>
                  <a:cubicBezTo>
                    <a:pt x="12067" y="209345"/>
                    <a:pt x="0" y="197278"/>
                    <a:pt x="0" y="182392"/>
                  </a:cubicBezTo>
                  <a:lnTo>
                    <a:pt x="0" y="26953"/>
                  </a:lnTo>
                  <a:cubicBezTo>
                    <a:pt x="0" y="12067"/>
                    <a:pt x="12067" y="0"/>
                    <a:pt x="26953" y="0"/>
                  </a:cubicBezTo>
                  <a:close/>
                </a:path>
              </a:pathLst>
            </a:custGeom>
            <a:solidFill>
              <a:srgbClr val="F37221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431822" cy="276020"/>
            </a:xfrm>
            <a:prstGeom prst="rect">
              <a:avLst/>
            </a:prstGeom>
          </p:spPr>
          <p:txBody>
            <a:bodyPr anchor="ctr" rtlCol="false" tIns="88900" lIns="88900" bIns="88900" rIns="88900"/>
            <a:lstStyle/>
            <a:p>
              <a:pPr marL="0" indent="0" lvl="0">
                <a:lnSpc>
                  <a:spcPts val="4774"/>
                </a:lnSpc>
              </a:pPr>
              <a:r>
                <a:rPr lang="en-US" sz="3410" spc="27">
                  <a:solidFill>
                    <a:srgbClr val="FAFEFF"/>
                  </a:solidFill>
                  <a:latin typeface="Canva Sans 1 Bold"/>
                </a:rPr>
                <a:t>Submitted To: Dr. Dootika Vats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9942" y="640868"/>
            <a:ext cx="16009358" cy="9005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55827" y="1983804"/>
            <a:ext cx="6029655" cy="12059310"/>
          </a:xfrm>
          <a:custGeom>
            <a:avLst/>
            <a:gdLst/>
            <a:ahLst/>
            <a:cxnLst/>
            <a:rect r="r" b="b" t="t" l="l"/>
            <a:pathLst>
              <a:path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09"/>
                </a:lnTo>
                <a:lnTo>
                  <a:pt x="0" y="12059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62443" y="7598882"/>
            <a:ext cx="5376236" cy="5376236"/>
          </a:xfrm>
          <a:custGeom>
            <a:avLst/>
            <a:gdLst/>
            <a:ahLst/>
            <a:cxnLst/>
            <a:rect r="r" b="b" t="t" l="l"/>
            <a:pathLst>
              <a:path h="5376236" w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5079" y="4475064"/>
            <a:ext cx="7322997" cy="133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20"/>
              </a:lnSpc>
            </a:pPr>
            <a:r>
              <a:rPr lang="en-US" sz="8781" spc="184">
                <a:solidFill>
                  <a:srgbClr val="000000"/>
                </a:solidFill>
                <a:latin typeface="Codec Pro ExtraBold"/>
              </a:rPr>
              <a:t>THANK YOU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163607"/>
            <a:ext cx="934283" cy="1815744"/>
          </a:xfrm>
          <a:custGeom>
            <a:avLst/>
            <a:gdLst/>
            <a:ahLst/>
            <a:cxnLst/>
            <a:rect r="r" b="b" t="t" l="l"/>
            <a:pathLst>
              <a:path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606480" y="7586669"/>
            <a:ext cx="3606480" cy="81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2"/>
              </a:lnSpc>
            </a:pPr>
            <a:r>
              <a:rPr lang="en-US" sz="2394">
                <a:solidFill>
                  <a:srgbClr val="000000"/>
                </a:solidFill>
                <a:latin typeface="Canva Sans 1"/>
              </a:rPr>
              <a:t>Calle Cualquiera 123, Cualquier Lugar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8159" y="4150992"/>
            <a:ext cx="8912407" cy="359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9717" indent="-479858" lvl="1">
              <a:lnSpc>
                <a:spcPts val="7245"/>
              </a:lnSpc>
              <a:buFont typeface="Arial"/>
              <a:buChar char="•"/>
            </a:pPr>
            <a:r>
              <a:rPr lang="en-US" sz="4445" spc="26">
                <a:solidFill>
                  <a:srgbClr val="231F20"/>
                </a:solidFill>
                <a:latin typeface="Canva Sans 1 Bold"/>
              </a:rPr>
              <a:t>About Data</a:t>
            </a:r>
          </a:p>
          <a:p>
            <a:pPr marL="959717" indent="-479858" lvl="1">
              <a:lnSpc>
                <a:spcPts val="7245"/>
              </a:lnSpc>
              <a:buFont typeface="Arial"/>
              <a:buChar char="•"/>
            </a:pPr>
            <a:r>
              <a:rPr lang="en-US" sz="4445" spc="26">
                <a:solidFill>
                  <a:srgbClr val="231F20"/>
                </a:solidFill>
                <a:latin typeface="Canva Sans 1 Bold"/>
              </a:rPr>
              <a:t>Goals</a:t>
            </a:r>
          </a:p>
          <a:p>
            <a:pPr marL="959717" indent="-479858" lvl="1">
              <a:lnSpc>
                <a:spcPts val="7245"/>
              </a:lnSpc>
              <a:buFont typeface="Arial"/>
              <a:buChar char="•"/>
            </a:pPr>
            <a:r>
              <a:rPr lang="en-US" sz="4445" spc="26">
                <a:solidFill>
                  <a:srgbClr val="231F20"/>
                </a:solidFill>
                <a:latin typeface="Canva Sans 1 Bold"/>
              </a:rPr>
              <a:t>Insights into data</a:t>
            </a:r>
          </a:p>
          <a:p>
            <a:pPr algn="l" marL="959717" indent="-479858" lvl="1">
              <a:lnSpc>
                <a:spcPts val="7245"/>
              </a:lnSpc>
              <a:buFont typeface="Arial"/>
              <a:buChar char="•"/>
            </a:pPr>
            <a:r>
              <a:rPr lang="en-US" sz="4445" spc="26">
                <a:solidFill>
                  <a:srgbClr val="231F20"/>
                </a:solidFill>
                <a:latin typeface="Canva Sans 1 Bold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28159" y="2497198"/>
            <a:ext cx="5658018" cy="1353956"/>
            <a:chOff x="0" y="0"/>
            <a:chExt cx="1128152" cy="269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152" cy="269965"/>
            </a:xfrm>
            <a:custGeom>
              <a:avLst/>
              <a:gdLst/>
              <a:ahLst/>
              <a:cxnLst/>
              <a:rect r="r" b="b" t="t" l="l"/>
              <a:pathLst>
                <a:path h="269965" w="1128152">
                  <a:moveTo>
                    <a:pt x="34208" y="0"/>
                  </a:moveTo>
                  <a:lnTo>
                    <a:pt x="1093944" y="0"/>
                  </a:lnTo>
                  <a:cubicBezTo>
                    <a:pt x="1103017" y="0"/>
                    <a:pt x="1111718" y="3604"/>
                    <a:pt x="1118133" y="10019"/>
                  </a:cubicBezTo>
                  <a:cubicBezTo>
                    <a:pt x="1124548" y="16434"/>
                    <a:pt x="1128152" y="25135"/>
                    <a:pt x="1128152" y="34208"/>
                  </a:cubicBezTo>
                  <a:lnTo>
                    <a:pt x="1128152" y="235758"/>
                  </a:lnTo>
                  <a:cubicBezTo>
                    <a:pt x="1128152" y="244830"/>
                    <a:pt x="1124548" y="253531"/>
                    <a:pt x="1118133" y="259946"/>
                  </a:cubicBezTo>
                  <a:cubicBezTo>
                    <a:pt x="1111718" y="266361"/>
                    <a:pt x="1103017" y="269965"/>
                    <a:pt x="1093944" y="269965"/>
                  </a:cubicBezTo>
                  <a:lnTo>
                    <a:pt x="34208" y="269965"/>
                  </a:lnTo>
                  <a:cubicBezTo>
                    <a:pt x="25135" y="269965"/>
                    <a:pt x="16434" y="266361"/>
                    <a:pt x="10019" y="259946"/>
                  </a:cubicBezTo>
                  <a:cubicBezTo>
                    <a:pt x="3604" y="253531"/>
                    <a:pt x="0" y="244830"/>
                    <a:pt x="0" y="235758"/>
                  </a:cubicBezTo>
                  <a:lnTo>
                    <a:pt x="0" y="34208"/>
                  </a:lnTo>
                  <a:cubicBezTo>
                    <a:pt x="0" y="25135"/>
                    <a:pt x="3604" y="16434"/>
                    <a:pt x="10019" y="10019"/>
                  </a:cubicBezTo>
                  <a:cubicBezTo>
                    <a:pt x="16434" y="3604"/>
                    <a:pt x="25135" y="0"/>
                    <a:pt x="34208" y="0"/>
                  </a:cubicBezTo>
                  <a:close/>
                </a:path>
              </a:pathLst>
            </a:custGeom>
            <a:solidFill>
              <a:srgbClr val="F37221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128152" cy="346165"/>
            </a:xfrm>
            <a:prstGeom prst="rect">
              <a:avLst/>
            </a:prstGeom>
          </p:spPr>
          <p:txBody>
            <a:bodyPr anchor="ctr" rtlCol="false" tIns="67102" lIns="67102" bIns="67102" rIns="67102"/>
            <a:lstStyle/>
            <a:p>
              <a:pPr algn="ctr" marL="0" indent="0" lvl="0">
                <a:lnSpc>
                  <a:spcPts val="6638"/>
                </a:lnSpc>
                <a:spcBef>
                  <a:spcPct val="0"/>
                </a:spcBef>
              </a:pPr>
              <a:r>
                <a:rPr lang="en-US" sz="4810" spc="1034">
                  <a:solidFill>
                    <a:srgbClr val="000000"/>
                  </a:solidFill>
                  <a:latin typeface="Canva Sans 1 Bold"/>
                </a:rPr>
                <a:t>Overview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275376" y="5431056"/>
            <a:ext cx="12295876" cy="10509296"/>
          </a:xfrm>
          <a:custGeom>
            <a:avLst/>
            <a:gdLst/>
            <a:ahLst/>
            <a:cxnLst/>
            <a:rect r="r" b="b" t="t" l="l"/>
            <a:pathLst>
              <a:path h="10509296" w="1229587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121754">
            <a:off x="14196449" y="953069"/>
            <a:ext cx="1286811" cy="1099839"/>
          </a:xfrm>
          <a:custGeom>
            <a:avLst/>
            <a:gdLst/>
            <a:ahLst/>
            <a:cxnLst/>
            <a:rect r="r" b="b" t="t" l="l"/>
            <a:pathLst>
              <a:path h="1099839" w="1286811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47184" y="6358825"/>
            <a:ext cx="3499408" cy="3410332"/>
          </a:xfrm>
          <a:custGeom>
            <a:avLst/>
            <a:gdLst/>
            <a:ahLst/>
            <a:cxnLst/>
            <a:rect r="r" b="b" t="t" l="l"/>
            <a:pathLst>
              <a:path h="3410332" w="3499408">
                <a:moveTo>
                  <a:pt x="0" y="0"/>
                </a:moveTo>
                <a:lnTo>
                  <a:pt x="3499408" y="0"/>
                </a:lnTo>
                <a:lnTo>
                  <a:pt x="3499408" y="3410332"/>
                </a:lnTo>
                <a:lnTo>
                  <a:pt x="0" y="341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71955" y="5143500"/>
            <a:ext cx="5143500" cy="5143500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16399378" y="-227355"/>
            <a:ext cx="2512109" cy="2512109"/>
          </a:xfrm>
          <a:custGeom>
            <a:avLst/>
            <a:gdLst/>
            <a:ahLst/>
            <a:cxnLst/>
            <a:rect r="r" b="b" t="t" l="l"/>
            <a:pathLst>
              <a:path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969920" y="3921621"/>
            <a:ext cx="10429459" cy="5703923"/>
            <a:chOff x="0" y="0"/>
            <a:chExt cx="13905945" cy="76052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187797"/>
              <a:ext cx="3115110" cy="3115110"/>
            </a:xfrm>
            <a:custGeom>
              <a:avLst/>
              <a:gdLst/>
              <a:ahLst/>
              <a:cxnLst/>
              <a:rect r="r" b="b" t="t" l="l"/>
              <a:pathLst>
                <a:path h="3115110" w="3115110">
                  <a:moveTo>
                    <a:pt x="0" y="0"/>
                  </a:moveTo>
                  <a:lnTo>
                    <a:pt x="3115110" y="0"/>
                  </a:lnTo>
                  <a:lnTo>
                    <a:pt x="3115110" y="3115110"/>
                  </a:lnTo>
                  <a:lnTo>
                    <a:pt x="0" y="3115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43857" y="4953741"/>
              <a:ext cx="1879097" cy="1879097"/>
            </a:xfrm>
            <a:custGeom>
              <a:avLst/>
              <a:gdLst/>
              <a:ahLst/>
              <a:cxnLst/>
              <a:rect r="r" b="b" t="t" l="l"/>
              <a:pathLst>
                <a:path h="1879097" w="1879097">
                  <a:moveTo>
                    <a:pt x="0" y="0"/>
                  </a:moveTo>
                  <a:lnTo>
                    <a:pt x="1879098" y="0"/>
                  </a:lnTo>
                  <a:lnTo>
                    <a:pt x="1879098" y="1879098"/>
                  </a:lnTo>
                  <a:lnTo>
                    <a:pt x="0" y="187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422334" y="4140172"/>
              <a:ext cx="3437258" cy="617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94"/>
                </a:lnSpc>
              </a:pPr>
              <a:r>
                <a:rPr lang="en-US" sz="2853" spc="28">
                  <a:solidFill>
                    <a:srgbClr val="231F20"/>
                  </a:solidFill>
                  <a:latin typeface="Canva Sans 1 Bold"/>
                </a:rPr>
                <a:t>Variables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422334" y="4854240"/>
              <a:ext cx="4793295" cy="2750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17070" indent="-258535" lvl="1">
                <a:lnSpc>
                  <a:spcPts val="3352"/>
                </a:lnSpc>
                <a:buFont typeface="Arial"/>
                <a:buChar char="•"/>
              </a:pPr>
              <a:r>
                <a:rPr lang="en-US" sz="2394" spc="23">
                  <a:solidFill>
                    <a:srgbClr val="231F20"/>
                  </a:solidFill>
                  <a:latin typeface="Canva Sans 1"/>
                </a:rPr>
                <a:t>Opening price</a:t>
              </a:r>
            </a:p>
            <a:p>
              <a:pPr marL="517070" indent="-258535" lvl="1">
                <a:lnSpc>
                  <a:spcPts val="3352"/>
                </a:lnSpc>
                <a:buFont typeface="Arial"/>
                <a:buChar char="•"/>
              </a:pPr>
              <a:r>
                <a:rPr lang="en-US" sz="2394" spc="23">
                  <a:solidFill>
                    <a:srgbClr val="231F20"/>
                  </a:solidFill>
                  <a:latin typeface="Canva Sans 1"/>
                </a:rPr>
                <a:t>Closing price</a:t>
              </a:r>
            </a:p>
            <a:p>
              <a:pPr marL="517070" indent="-258535" lvl="1">
                <a:lnSpc>
                  <a:spcPts val="3352"/>
                </a:lnSpc>
                <a:buFont typeface="Arial"/>
                <a:buChar char="•"/>
              </a:pPr>
              <a:r>
                <a:rPr lang="en-US" sz="2394" spc="23">
                  <a:solidFill>
                    <a:srgbClr val="231F20"/>
                  </a:solidFill>
                  <a:latin typeface="Canva Sans 1"/>
                </a:rPr>
                <a:t>Highest price</a:t>
              </a:r>
            </a:p>
            <a:p>
              <a:pPr marL="517070" indent="-258535" lvl="1">
                <a:lnSpc>
                  <a:spcPts val="3352"/>
                </a:lnSpc>
                <a:buFont typeface="Arial"/>
                <a:buChar char="•"/>
              </a:pPr>
              <a:r>
                <a:rPr lang="en-US" sz="2394" spc="23">
                  <a:solidFill>
                    <a:srgbClr val="231F20"/>
                  </a:solidFill>
                  <a:latin typeface="Canva Sans 1"/>
                </a:rPr>
                <a:t>Lowest price</a:t>
              </a:r>
            </a:p>
            <a:p>
              <a:pPr marL="517070" indent="-258535" lvl="1">
                <a:lnSpc>
                  <a:spcPts val="3352"/>
                </a:lnSpc>
                <a:buFont typeface="Arial"/>
                <a:buChar char="•"/>
              </a:pPr>
              <a:r>
                <a:rPr lang="en-US" sz="2394" spc="23">
                  <a:solidFill>
                    <a:srgbClr val="231F20"/>
                  </a:solidFill>
                  <a:latin typeface="Canva Sans 1"/>
                </a:rPr>
                <a:t>Volumes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3408" cy="3093408"/>
            </a:xfrm>
            <a:custGeom>
              <a:avLst/>
              <a:gdLst/>
              <a:ahLst/>
              <a:cxnLst/>
              <a:rect r="r" b="b" t="t" l="l"/>
              <a:pathLst>
                <a:path h="3093408" w="3093408">
                  <a:moveTo>
                    <a:pt x="0" y="0"/>
                  </a:moveTo>
                  <a:lnTo>
                    <a:pt x="3093408" y="0"/>
                  </a:lnTo>
                  <a:lnTo>
                    <a:pt x="3093408" y="3093408"/>
                  </a:lnTo>
                  <a:lnTo>
                    <a:pt x="0" y="309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53124" y="639934"/>
              <a:ext cx="1787161" cy="1813540"/>
            </a:xfrm>
            <a:custGeom>
              <a:avLst/>
              <a:gdLst/>
              <a:ahLst/>
              <a:cxnLst/>
              <a:rect r="r" b="b" t="t" l="l"/>
              <a:pathLst>
                <a:path h="1813540" w="1787161">
                  <a:moveTo>
                    <a:pt x="0" y="0"/>
                  </a:moveTo>
                  <a:lnTo>
                    <a:pt x="1787161" y="0"/>
                  </a:lnTo>
                  <a:lnTo>
                    <a:pt x="1787161" y="1813540"/>
                  </a:lnTo>
                  <a:lnTo>
                    <a:pt x="0" y="181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53742" y="877221"/>
              <a:ext cx="10352202" cy="2313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8"/>
                </a:lnSpc>
              </a:pPr>
              <a:r>
                <a:rPr lang="en-US" sz="2598" spc="25">
                  <a:solidFill>
                    <a:srgbClr val="231F20"/>
                  </a:solidFill>
                  <a:latin typeface="Canva Sans 1"/>
                </a:rPr>
                <a:t>In pursuit of this analysis, we've sourced data from Yahoo Finance, covering the period between August 2016 and September 2023.</a:t>
              </a:r>
            </a:p>
            <a:p>
              <a:pPr marL="0" indent="0" lvl="0">
                <a:lnSpc>
                  <a:spcPts val="3008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553742" y="40222"/>
              <a:ext cx="3431720" cy="652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78"/>
                </a:lnSpc>
              </a:pPr>
              <a:r>
                <a:rPr lang="en-US" sz="2984" spc="29">
                  <a:solidFill>
                    <a:srgbClr val="231F20"/>
                  </a:solidFill>
                  <a:latin typeface="Canva Sans 1 Bold"/>
                </a:rPr>
                <a:t>Source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250601" y="346858"/>
            <a:ext cx="9786798" cy="131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27"/>
              </a:lnSpc>
              <a:spcBef>
                <a:spcPct val="0"/>
              </a:spcBef>
            </a:pPr>
            <a:r>
              <a:rPr lang="en-US" sz="7773" spc="388">
                <a:solidFill>
                  <a:srgbClr val="F35000"/>
                </a:solidFill>
                <a:latin typeface="Canva Sans 1 Bold"/>
              </a:rPr>
              <a:t>About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23464" y="2218080"/>
            <a:ext cx="11455436" cy="17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3"/>
              </a:lnSpc>
            </a:pPr>
            <a:r>
              <a:rPr lang="en-US" sz="3309" spc="33">
                <a:solidFill>
                  <a:srgbClr val="231F20"/>
                </a:solidFill>
                <a:latin typeface="Canva Sans 1"/>
              </a:rPr>
              <a:t>Historical monthly stock prices of different companies including </a:t>
            </a:r>
            <a:r>
              <a:rPr lang="en-US" sz="3309" spc="33">
                <a:solidFill>
                  <a:srgbClr val="231F20"/>
                </a:solidFill>
                <a:latin typeface="Canva Sans 1 Bold"/>
              </a:rPr>
              <a:t>INFOSYS</a:t>
            </a:r>
            <a:r>
              <a:rPr lang="en-US" sz="3309" spc="33">
                <a:solidFill>
                  <a:srgbClr val="231F20"/>
                </a:solidFill>
                <a:latin typeface="Canva Sans 1"/>
              </a:rPr>
              <a:t>, </a:t>
            </a:r>
            <a:r>
              <a:rPr lang="en-US" sz="3309" spc="33">
                <a:solidFill>
                  <a:srgbClr val="231F20"/>
                </a:solidFill>
                <a:latin typeface="Canva Sans 1 Bold"/>
              </a:rPr>
              <a:t>JSW Steel</a:t>
            </a:r>
            <a:r>
              <a:rPr lang="en-US" sz="3309" spc="33">
                <a:solidFill>
                  <a:srgbClr val="231F20"/>
                </a:solidFill>
                <a:latin typeface="Canva Sans 1"/>
              </a:rPr>
              <a:t>, </a:t>
            </a:r>
            <a:r>
              <a:rPr lang="en-US" sz="3309" spc="33">
                <a:solidFill>
                  <a:srgbClr val="231F20"/>
                </a:solidFill>
                <a:latin typeface="Canva Sans 1 Bold"/>
              </a:rPr>
              <a:t>TCS</a:t>
            </a:r>
            <a:r>
              <a:rPr lang="en-US" sz="3309" spc="33">
                <a:solidFill>
                  <a:srgbClr val="231F20"/>
                </a:solidFill>
                <a:latin typeface="Canva Sans 1"/>
              </a:rPr>
              <a:t> and </a:t>
            </a:r>
            <a:r>
              <a:rPr lang="en-US" sz="3309" spc="33">
                <a:solidFill>
                  <a:srgbClr val="231F20"/>
                </a:solidFill>
                <a:latin typeface="Canva Sans 1 Bold"/>
              </a:rPr>
              <a:t>HDFC Bank</a:t>
            </a:r>
          </a:p>
          <a:p>
            <a:pPr algn="ctr" marL="0" indent="0" lvl="0">
              <a:lnSpc>
                <a:spcPts val="463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6020" y="2957997"/>
            <a:ext cx="4392259" cy="4287990"/>
            <a:chOff x="0" y="0"/>
            <a:chExt cx="958042" cy="935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8042" cy="935299"/>
            </a:xfrm>
            <a:custGeom>
              <a:avLst/>
              <a:gdLst/>
              <a:ahLst/>
              <a:cxnLst/>
              <a:rect r="r" b="b" t="t" l="l"/>
              <a:pathLst>
                <a:path h="935299" w="958042">
                  <a:moveTo>
                    <a:pt x="479021" y="0"/>
                  </a:moveTo>
                  <a:cubicBezTo>
                    <a:pt x="214465" y="0"/>
                    <a:pt x="0" y="209374"/>
                    <a:pt x="0" y="467650"/>
                  </a:cubicBezTo>
                  <a:cubicBezTo>
                    <a:pt x="0" y="725925"/>
                    <a:pt x="214465" y="935299"/>
                    <a:pt x="479021" y="935299"/>
                  </a:cubicBezTo>
                  <a:cubicBezTo>
                    <a:pt x="743577" y="935299"/>
                    <a:pt x="958042" y="725925"/>
                    <a:pt x="958042" y="467650"/>
                  </a:cubicBezTo>
                  <a:cubicBezTo>
                    <a:pt x="958042" y="209374"/>
                    <a:pt x="743577" y="0"/>
                    <a:pt x="479021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9816" y="-26616"/>
              <a:ext cx="778409" cy="874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52"/>
                </a:lnSpc>
              </a:pPr>
              <a:r>
                <a:rPr lang="en-US" sz="5894" spc="58">
                  <a:solidFill>
                    <a:srgbClr val="000000"/>
                  </a:solidFill>
                  <a:latin typeface="Canva Sans 2 Bold"/>
                </a:rPr>
                <a:t>GOALS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69427" y="8373658"/>
            <a:ext cx="6947574" cy="1417576"/>
            <a:chOff x="0" y="0"/>
            <a:chExt cx="199177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91775" cy="406400"/>
            </a:xfrm>
            <a:custGeom>
              <a:avLst/>
              <a:gdLst/>
              <a:ahLst/>
              <a:cxnLst/>
              <a:rect r="r" b="b" t="t" l="l"/>
              <a:pathLst>
                <a:path h="406400" w="1991775">
                  <a:moveTo>
                    <a:pt x="1788575" y="0"/>
                  </a:moveTo>
                  <a:cubicBezTo>
                    <a:pt x="1900800" y="0"/>
                    <a:pt x="1991775" y="90976"/>
                    <a:pt x="1991775" y="203200"/>
                  </a:cubicBezTo>
                  <a:cubicBezTo>
                    <a:pt x="1991775" y="315424"/>
                    <a:pt x="1900800" y="406400"/>
                    <a:pt x="178857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91775" cy="444500"/>
            </a:xfrm>
            <a:prstGeom prst="rect">
              <a:avLst/>
            </a:prstGeom>
          </p:spPr>
          <p:txBody>
            <a:bodyPr anchor="ctr" rtlCol="false" tIns="64566" lIns="64566" bIns="64566" rIns="64566"/>
            <a:lstStyle/>
            <a:p>
              <a:pPr algn="ctr">
                <a:lnSpc>
                  <a:spcPts val="3072"/>
                </a:lnSpc>
              </a:pPr>
              <a:r>
                <a:rPr lang="en-US" sz="2194" spc="21">
                  <a:solidFill>
                    <a:srgbClr val="000000"/>
                  </a:solidFill>
                  <a:latin typeface="Canva Sans 2 Bold"/>
                </a:rPr>
                <a:t>Analyze stock performance in relation to the overall market trend.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605981">
            <a:off x="3152507" y="8046506"/>
            <a:ext cx="2523140" cy="712787"/>
          </a:xfrm>
          <a:custGeom>
            <a:avLst/>
            <a:gdLst/>
            <a:ahLst/>
            <a:cxnLst/>
            <a:rect r="r" b="b" t="t" l="l"/>
            <a:pathLst>
              <a:path h="712787" w="2523140">
                <a:moveTo>
                  <a:pt x="0" y="0"/>
                </a:moveTo>
                <a:lnTo>
                  <a:pt x="2523140" y="0"/>
                </a:lnTo>
                <a:lnTo>
                  <a:pt x="2523140" y="712787"/>
                </a:lnTo>
                <a:lnTo>
                  <a:pt x="0" y="71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006614" y="495765"/>
            <a:ext cx="6265881" cy="1417198"/>
            <a:chOff x="0" y="0"/>
            <a:chExt cx="2100821" cy="4751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0821" cy="475157"/>
            </a:xfrm>
            <a:custGeom>
              <a:avLst/>
              <a:gdLst/>
              <a:ahLst/>
              <a:cxnLst/>
              <a:rect r="r" b="b" t="t" l="l"/>
              <a:pathLst>
                <a:path h="475157" w="2100821">
                  <a:moveTo>
                    <a:pt x="1897621" y="0"/>
                  </a:moveTo>
                  <a:cubicBezTo>
                    <a:pt x="2009846" y="0"/>
                    <a:pt x="2100821" y="106368"/>
                    <a:pt x="2100821" y="237579"/>
                  </a:cubicBezTo>
                  <a:cubicBezTo>
                    <a:pt x="2100821" y="368790"/>
                    <a:pt x="2009846" y="475157"/>
                    <a:pt x="1897621" y="475157"/>
                  </a:cubicBezTo>
                  <a:lnTo>
                    <a:pt x="203200" y="475157"/>
                  </a:lnTo>
                  <a:cubicBezTo>
                    <a:pt x="90976" y="475157"/>
                    <a:pt x="0" y="368790"/>
                    <a:pt x="0" y="237579"/>
                  </a:cubicBezTo>
                  <a:cubicBezTo>
                    <a:pt x="0" y="10636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00821" cy="513257"/>
            </a:xfrm>
            <a:prstGeom prst="rect">
              <a:avLst/>
            </a:prstGeom>
          </p:spPr>
          <p:txBody>
            <a:bodyPr anchor="ctr" rtlCol="false" tIns="57107" lIns="57107" bIns="57107" rIns="57107"/>
            <a:lstStyle/>
            <a:p>
              <a:pPr algn="ctr">
                <a:lnSpc>
                  <a:spcPts val="3072"/>
                </a:lnSpc>
              </a:pPr>
              <a:r>
                <a:rPr lang="en-US" sz="2194" spc="21">
                  <a:solidFill>
                    <a:srgbClr val="000000"/>
                  </a:solidFill>
                  <a:latin typeface="Canva Sans 2 Bold"/>
                </a:rPr>
                <a:t>Analyze Historical Prizes Of Selected Companies.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9227591">
            <a:off x="3171924" y="1388180"/>
            <a:ext cx="2799022" cy="790724"/>
          </a:xfrm>
          <a:custGeom>
            <a:avLst/>
            <a:gdLst/>
            <a:ahLst/>
            <a:cxnLst/>
            <a:rect r="r" b="b" t="t" l="l"/>
            <a:pathLst>
              <a:path h="790724" w="2799022">
                <a:moveTo>
                  <a:pt x="2799022" y="0"/>
                </a:moveTo>
                <a:lnTo>
                  <a:pt x="0" y="0"/>
                </a:lnTo>
                <a:lnTo>
                  <a:pt x="0" y="790724"/>
                </a:lnTo>
                <a:lnTo>
                  <a:pt x="2799022" y="790724"/>
                </a:lnTo>
                <a:lnTo>
                  <a:pt x="27990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39554" y="4356302"/>
            <a:ext cx="7852426" cy="1635173"/>
            <a:chOff x="0" y="0"/>
            <a:chExt cx="2153544" cy="4484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53544" cy="448450"/>
            </a:xfrm>
            <a:custGeom>
              <a:avLst/>
              <a:gdLst/>
              <a:ahLst/>
              <a:cxnLst/>
              <a:rect r="r" b="b" t="t" l="l"/>
              <a:pathLst>
                <a:path h="448450" w="2153544">
                  <a:moveTo>
                    <a:pt x="1950344" y="0"/>
                  </a:moveTo>
                  <a:cubicBezTo>
                    <a:pt x="2062568" y="0"/>
                    <a:pt x="2153544" y="100389"/>
                    <a:pt x="2153544" y="224225"/>
                  </a:cubicBezTo>
                  <a:cubicBezTo>
                    <a:pt x="2153544" y="348061"/>
                    <a:pt x="2062568" y="448450"/>
                    <a:pt x="1950344" y="448450"/>
                  </a:cubicBezTo>
                  <a:lnTo>
                    <a:pt x="203200" y="448450"/>
                  </a:lnTo>
                  <a:cubicBezTo>
                    <a:pt x="90976" y="448450"/>
                    <a:pt x="0" y="348061"/>
                    <a:pt x="0" y="224225"/>
                  </a:cubicBezTo>
                  <a:cubicBezTo>
                    <a:pt x="0" y="1003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53544" cy="486550"/>
            </a:xfrm>
            <a:prstGeom prst="rect">
              <a:avLst/>
            </a:prstGeom>
          </p:spPr>
          <p:txBody>
            <a:bodyPr anchor="ctr" rtlCol="false" tIns="60922" lIns="60922" bIns="60922" rIns="60922"/>
            <a:lstStyle/>
            <a:p>
              <a:pPr algn="ctr">
                <a:lnSpc>
                  <a:spcPts val="3352"/>
                </a:lnSpc>
              </a:pPr>
              <a:r>
                <a:rPr lang="en-US" sz="2394" spc="23">
                  <a:solidFill>
                    <a:srgbClr val="000000"/>
                  </a:solidFill>
                  <a:latin typeface="Canva Sans 2 Bold"/>
                </a:rPr>
                <a:t>Evaluate risk in various companies by analyzing metrics such as beta, standard deviation, and volatility.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164137" y="4858760"/>
            <a:ext cx="2909373" cy="796441"/>
          </a:xfrm>
          <a:custGeom>
            <a:avLst/>
            <a:gdLst/>
            <a:ahLst/>
            <a:cxnLst/>
            <a:rect r="r" b="b" t="t" l="l"/>
            <a:pathLst>
              <a:path h="796441" w="2909373">
                <a:moveTo>
                  <a:pt x="0" y="0"/>
                </a:moveTo>
                <a:lnTo>
                  <a:pt x="2909373" y="0"/>
                </a:lnTo>
                <a:lnTo>
                  <a:pt x="2909373" y="796441"/>
                </a:lnTo>
                <a:lnTo>
                  <a:pt x="0" y="796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660201" y="2371371"/>
            <a:ext cx="7224589" cy="1526523"/>
            <a:chOff x="0" y="0"/>
            <a:chExt cx="1923373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23373" cy="406400"/>
            </a:xfrm>
            <a:custGeom>
              <a:avLst/>
              <a:gdLst/>
              <a:ahLst/>
              <a:cxnLst/>
              <a:rect r="r" b="b" t="t" l="l"/>
              <a:pathLst>
                <a:path h="406400" w="1923373">
                  <a:moveTo>
                    <a:pt x="1720173" y="0"/>
                  </a:moveTo>
                  <a:cubicBezTo>
                    <a:pt x="1832398" y="0"/>
                    <a:pt x="1923373" y="90976"/>
                    <a:pt x="1923373" y="203200"/>
                  </a:cubicBezTo>
                  <a:cubicBezTo>
                    <a:pt x="1923373" y="315424"/>
                    <a:pt x="1832398" y="406400"/>
                    <a:pt x="17201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923373" cy="454025"/>
            </a:xfrm>
            <a:prstGeom prst="rect">
              <a:avLst/>
            </a:prstGeom>
          </p:spPr>
          <p:txBody>
            <a:bodyPr anchor="ctr" rtlCol="false" tIns="63141" lIns="63141" bIns="63141" rIns="63141"/>
            <a:lstStyle/>
            <a:p>
              <a:pPr algn="ctr">
                <a:lnSpc>
                  <a:spcPts val="3212"/>
                </a:lnSpc>
              </a:pPr>
              <a:r>
                <a:rPr lang="en-US" sz="2294" spc="22">
                  <a:solidFill>
                    <a:srgbClr val="000000"/>
                  </a:solidFill>
                  <a:latin typeface="Canva Sans 2 Bold"/>
                </a:rPr>
                <a:t>Assess trends, fluctuations, and critical performance metrics for these stocks.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077144">
            <a:off x="5737109" y="3122973"/>
            <a:ext cx="2688297" cy="735921"/>
          </a:xfrm>
          <a:custGeom>
            <a:avLst/>
            <a:gdLst/>
            <a:ahLst/>
            <a:cxnLst/>
            <a:rect r="r" b="b" t="t" l="l"/>
            <a:pathLst>
              <a:path h="735921" w="2688297">
                <a:moveTo>
                  <a:pt x="0" y="0"/>
                </a:moveTo>
                <a:lnTo>
                  <a:pt x="2688297" y="0"/>
                </a:lnTo>
                <a:lnTo>
                  <a:pt x="2688297" y="735922"/>
                </a:lnTo>
                <a:lnTo>
                  <a:pt x="0" y="73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922998" y="6449882"/>
            <a:ext cx="6756764" cy="1465368"/>
            <a:chOff x="0" y="0"/>
            <a:chExt cx="2094960" cy="4543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94960" cy="454343"/>
            </a:xfrm>
            <a:custGeom>
              <a:avLst/>
              <a:gdLst/>
              <a:ahLst/>
              <a:cxnLst/>
              <a:rect r="r" b="b" t="t" l="l"/>
              <a:pathLst>
                <a:path h="454343" w="2094960">
                  <a:moveTo>
                    <a:pt x="1891760" y="0"/>
                  </a:moveTo>
                  <a:cubicBezTo>
                    <a:pt x="2003985" y="0"/>
                    <a:pt x="2094960" y="101708"/>
                    <a:pt x="2094960" y="227172"/>
                  </a:cubicBezTo>
                  <a:cubicBezTo>
                    <a:pt x="2094960" y="352635"/>
                    <a:pt x="2003985" y="454343"/>
                    <a:pt x="1891760" y="454343"/>
                  </a:cubicBezTo>
                  <a:lnTo>
                    <a:pt x="203200" y="454343"/>
                  </a:lnTo>
                  <a:cubicBezTo>
                    <a:pt x="90976" y="454343"/>
                    <a:pt x="0" y="352635"/>
                    <a:pt x="0" y="227172"/>
                  </a:cubicBezTo>
                  <a:cubicBezTo>
                    <a:pt x="0" y="10170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94960" cy="492443"/>
            </a:xfrm>
            <a:prstGeom prst="rect">
              <a:avLst/>
            </a:prstGeom>
          </p:spPr>
          <p:txBody>
            <a:bodyPr anchor="ctr" rtlCol="false" tIns="61753" lIns="61753" bIns="61753" rIns="61753"/>
            <a:lstStyle/>
            <a:p>
              <a:pPr algn="ctr">
                <a:lnSpc>
                  <a:spcPts val="3352"/>
                </a:lnSpc>
              </a:pPr>
              <a:r>
                <a:rPr lang="en-US" sz="2394" spc="23">
                  <a:solidFill>
                    <a:srgbClr val="000000"/>
                  </a:solidFill>
                  <a:latin typeface="Canva Sans 2 Bold"/>
                </a:rPr>
                <a:t>Compare the performance of different companies.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963931">
            <a:off x="5414696" y="6528814"/>
            <a:ext cx="2338362" cy="640127"/>
          </a:xfrm>
          <a:custGeom>
            <a:avLst/>
            <a:gdLst/>
            <a:ahLst/>
            <a:cxnLst/>
            <a:rect r="r" b="b" t="t" l="l"/>
            <a:pathLst>
              <a:path h="640127" w="2338362">
                <a:moveTo>
                  <a:pt x="0" y="0"/>
                </a:moveTo>
                <a:lnTo>
                  <a:pt x="2338362" y="0"/>
                </a:lnTo>
                <a:lnTo>
                  <a:pt x="2338362" y="640127"/>
                </a:lnTo>
                <a:lnTo>
                  <a:pt x="0" y="640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3965" y="-3388545"/>
            <a:ext cx="10901093" cy="10901093"/>
          </a:xfrm>
          <a:custGeom>
            <a:avLst/>
            <a:gdLst/>
            <a:ahLst/>
            <a:cxnLst/>
            <a:rect r="r" b="b" t="t" l="l"/>
            <a:pathLst>
              <a:path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3"/>
                </a:lnTo>
                <a:lnTo>
                  <a:pt x="0" y="10901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4794" y="7902388"/>
            <a:ext cx="4769224" cy="2384612"/>
          </a:xfrm>
          <a:custGeom>
            <a:avLst/>
            <a:gdLst/>
            <a:ahLst/>
            <a:cxnLst/>
            <a:rect r="r" b="b" t="t" l="l"/>
            <a:pathLst>
              <a:path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5985" y="688267"/>
            <a:ext cx="2905148" cy="2773096"/>
          </a:xfrm>
          <a:custGeom>
            <a:avLst/>
            <a:gdLst/>
            <a:ahLst/>
            <a:cxnLst/>
            <a:rect r="r" b="b" t="t" l="l"/>
            <a:pathLst>
              <a:path h="2773096" w="2905148">
                <a:moveTo>
                  <a:pt x="0" y="0"/>
                </a:moveTo>
                <a:lnTo>
                  <a:pt x="2905148" y="0"/>
                </a:lnTo>
                <a:lnTo>
                  <a:pt x="2905148" y="2773096"/>
                </a:lnTo>
                <a:lnTo>
                  <a:pt x="0" y="2773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24661" y="4719944"/>
            <a:ext cx="11106985" cy="110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17"/>
              </a:lnSpc>
              <a:spcBef>
                <a:spcPct val="0"/>
              </a:spcBef>
            </a:pPr>
            <a:r>
              <a:rPr lang="en-US" sz="6534" spc="326">
                <a:solidFill>
                  <a:srgbClr val="000000"/>
                </a:solidFill>
                <a:latin typeface="Canva Sans 1 Bold"/>
              </a:rPr>
              <a:t>An Insight into the Past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06728" y="847534"/>
            <a:ext cx="15274544" cy="859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0" y="3459508"/>
            <a:ext cx="12305127" cy="2506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6"/>
              </a:lnSpc>
              <a:spcBef>
                <a:spcPct val="0"/>
              </a:spcBef>
            </a:pPr>
            <a:r>
              <a:rPr lang="en-US" sz="7309" spc="365">
                <a:solidFill>
                  <a:srgbClr val="000000"/>
                </a:solidFill>
                <a:latin typeface="Canva Sans 1 Bold"/>
              </a:rPr>
              <a:t>Comparing Various Stocks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57941" y="5143500"/>
            <a:ext cx="6029655" cy="12059310"/>
          </a:xfrm>
          <a:custGeom>
            <a:avLst/>
            <a:gdLst/>
            <a:ahLst/>
            <a:cxnLst/>
            <a:rect r="r" b="b" t="t" l="l"/>
            <a:pathLst>
              <a:path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13252" y="2044228"/>
            <a:ext cx="2119033" cy="2725444"/>
          </a:xfrm>
          <a:custGeom>
            <a:avLst/>
            <a:gdLst/>
            <a:ahLst/>
            <a:cxnLst/>
            <a:rect r="r" b="b" t="t" l="l"/>
            <a:pathLst>
              <a:path h="2725444" w="2119033">
                <a:moveTo>
                  <a:pt x="0" y="0"/>
                </a:moveTo>
                <a:lnTo>
                  <a:pt x="2119033" y="0"/>
                </a:lnTo>
                <a:lnTo>
                  <a:pt x="2119033" y="2725445"/>
                </a:lnTo>
                <a:lnTo>
                  <a:pt x="0" y="272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76877" y="6875083"/>
            <a:ext cx="2857999" cy="2785250"/>
          </a:xfrm>
          <a:custGeom>
            <a:avLst/>
            <a:gdLst/>
            <a:ahLst/>
            <a:cxnLst/>
            <a:rect r="r" b="b" t="t" l="l"/>
            <a:pathLst>
              <a:path h="2785250" w="2857999">
                <a:moveTo>
                  <a:pt x="0" y="0"/>
                </a:moveTo>
                <a:lnTo>
                  <a:pt x="2857999" y="0"/>
                </a:lnTo>
                <a:lnTo>
                  <a:pt x="2857999" y="2785250"/>
                </a:lnTo>
                <a:lnTo>
                  <a:pt x="0" y="2785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240424" y="-3898321"/>
            <a:ext cx="8480848" cy="848084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2717" y="342104"/>
            <a:ext cx="2119033" cy="2725444"/>
          </a:xfrm>
          <a:custGeom>
            <a:avLst/>
            <a:gdLst/>
            <a:ahLst/>
            <a:cxnLst/>
            <a:rect r="r" b="b" t="t" l="l"/>
            <a:pathLst>
              <a:path h="2725444" w="2119033">
                <a:moveTo>
                  <a:pt x="0" y="0"/>
                </a:moveTo>
                <a:lnTo>
                  <a:pt x="2119033" y="0"/>
                </a:lnTo>
                <a:lnTo>
                  <a:pt x="2119033" y="2725444"/>
                </a:lnTo>
                <a:lnTo>
                  <a:pt x="0" y="272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13252" y="2044228"/>
            <a:ext cx="2119033" cy="2725444"/>
          </a:xfrm>
          <a:custGeom>
            <a:avLst/>
            <a:gdLst/>
            <a:ahLst/>
            <a:cxnLst/>
            <a:rect r="r" b="b" t="t" l="l"/>
            <a:pathLst>
              <a:path h="2725444" w="2119033">
                <a:moveTo>
                  <a:pt x="0" y="0"/>
                </a:moveTo>
                <a:lnTo>
                  <a:pt x="2119033" y="0"/>
                </a:lnTo>
                <a:lnTo>
                  <a:pt x="2119033" y="2725445"/>
                </a:lnTo>
                <a:lnTo>
                  <a:pt x="0" y="27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76877" y="6875083"/>
            <a:ext cx="2857999" cy="2785250"/>
          </a:xfrm>
          <a:custGeom>
            <a:avLst/>
            <a:gdLst/>
            <a:ahLst/>
            <a:cxnLst/>
            <a:rect r="r" b="b" t="t" l="l"/>
            <a:pathLst>
              <a:path h="2785250" w="2857999">
                <a:moveTo>
                  <a:pt x="0" y="0"/>
                </a:moveTo>
                <a:lnTo>
                  <a:pt x="2857999" y="0"/>
                </a:lnTo>
                <a:lnTo>
                  <a:pt x="2857999" y="2785250"/>
                </a:lnTo>
                <a:lnTo>
                  <a:pt x="0" y="2785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941159" y="-1767024"/>
            <a:ext cx="12780783" cy="13821048"/>
            <a:chOff x="0" y="0"/>
            <a:chExt cx="75162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1623" cy="812800"/>
            </a:xfrm>
            <a:custGeom>
              <a:avLst/>
              <a:gdLst/>
              <a:ahLst/>
              <a:cxnLst/>
              <a:rect r="r" b="b" t="t" l="l"/>
              <a:pathLst>
                <a:path h="812800" w="751623">
                  <a:moveTo>
                    <a:pt x="375812" y="0"/>
                  </a:moveTo>
                  <a:cubicBezTo>
                    <a:pt x="168257" y="0"/>
                    <a:pt x="0" y="181951"/>
                    <a:pt x="0" y="406400"/>
                  </a:cubicBezTo>
                  <a:cubicBezTo>
                    <a:pt x="0" y="630849"/>
                    <a:pt x="168257" y="812800"/>
                    <a:pt x="375812" y="812800"/>
                  </a:cubicBezTo>
                  <a:cubicBezTo>
                    <a:pt x="583367" y="812800"/>
                    <a:pt x="751623" y="630849"/>
                    <a:pt x="751623" y="406400"/>
                  </a:cubicBezTo>
                  <a:cubicBezTo>
                    <a:pt x="751623" y="181951"/>
                    <a:pt x="583367" y="0"/>
                    <a:pt x="375812" y="0"/>
                  </a:cubicBezTo>
                  <a:close/>
                </a:path>
              </a:pathLst>
            </a:custGeom>
            <a:solidFill>
              <a:srgbClr val="F3722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0465" y="38100"/>
              <a:ext cx="61069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75176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27158" y="4473040"/>
            <a:ext cx="12305127" cy="122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6"/>
              </a:lnSpc>
              <a:spcBef>
                <a:spcPct val="0"/>
              </a:spcBef>
            </a:pPr>
            <a:r>
              <a:rPr lang="en-US" sz="7309" spc="365">
                <a:solidFill>
                  <a:srgbClr val="000000"/>
                </a:solidFill>
                <a:latin typeface="Canva Sans 1 Bold"/>
              </a:rPr>
              <a:t>Glimpse into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DAFzlMfBTZs</dc:identifier>
  <dcterms:modified xsi:type="dcterms:W3CDTF">2011-08-01T06:04:30Z</dcterms:modified>
  <cp:revision>1</cp:revision>
  <dc:title>Black and White Minimalist Real Estate Listing Presentation</dc:title>
</cp:coreProperties>
</file>